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5111750" cy="4906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05000"/>
            <a:ext cx="3008313" cy="4191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4C37D-C8EB-4CAF-BC1A-FE6A54C19C50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590800" y="90489"/>
            <a:ext cx="6019800" cy="1128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1231900"/>
            <a:ext cx="3009900" cy="673100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 marL="514350" indent="-514350">
              <a:buFont typeface="+mj-lt"/>
              <a:buAutoNum type="arabicParenR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E219F9E-398D-48BC-8ECD-5178DE90E4BA}" type="datetimeFigureOut">
              <a:rPr lang="fr-FR" smtClean="0"/>
              <a:t>21/03/2011</a:t>
            </a:fld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298C49-A5AD-4648-A9F1-0FF6DEB42EF4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dirty="0" smtClean="0"/>
              <a:t>sommaire </a:t>
            </a:r>
            <a:r>
              <a:rPr lang="fr-CA" dirty="0" smtClean="0"/>
              <a:t>des comtés agricoles de </a:t>
            </a:r>
            <a:r>
              <a:rPr lang="fr-CA" dirty="0" smtClean="0"/>
              <a:t>Californie</a:t>
            </a:r>
            <a:endParaRPr lang="fr-CA" dirty="0"/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Bureau de la statistique agricole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Les 10 productions dominantes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81128"/>
          </a:xfrm>
        </p:spPr>
        <p:txBody>
          <a:bodyPr>
            <a:noAutofit/>
          </a:bodyPr>
          <a:lstStyle/>
          <a:p>
            <a:pPr>
              <a:buSzPct val="100000"/>
            </a:pPr>
            <a:r>
              <a:rPr lang="fr-CA" sz="2200" dirty="0" smtClean="0"/>
              <a:t>Lait/Crème (6,9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Raisins, tous (2,9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Amandes  (2,3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Pépinières (2,2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Bétail et veaux (1,8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Foin, luzerne (1,7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Laitues, toutes (1,5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Petits fruits (1,5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Tomates (1,3 milliards)</a:t>
            </a:r>
            <a:endParaRPr lang="fr-CA" sz="2200" dirty="0"/>
          </a:p>
          <a:p>
            <a:pPr>
              <a:buSzPct val="100000"/>
            </a:pPr>
            <a:r>
              <a:rPr lang="fr-CA" sz="2200" dirty="0" smtClean="0"/>
              <a:t>Riz (1,1 milliards)</a:t>
            </a:r>
            <a:endParaRPr lang="fr-CA" sz="22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fr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841248"/>
          </a:xfrm>
        </p:spPr>
        <p:txBody>
          <a:bodyPr>
            <a:normAutofit/>
          </a:bodyPr>
          <a:lstStyle/>
          <a:p>
            <a:r>
              <a:rPr lang="fr-CA" sz="3000" dirty="0" smtClean="0"/>
              <a:t>SOMMAIRE des meilleurs comtés par produit</a:t>
            </a:r>
            <a:endParaRPr lang="fr-CA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3928" y="1296888"/>
            <a:ext cx="4680520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r-CA" sz="2300" dirty="0"/>
              <a:t>(1) </a:t>
            </a:r>
            <a:r>
              <a:rPr lang="fr-CA" sz="2300" dirty="0" smtClean="0"/>
              <a:t>Fresno - 5,6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(2) </a:t>
            </a:r>
            <a:r>
              <a:rPr lang="fr-CA" sz="2300" dirty="0" err="1"/>
              <a:t>Tulare</a:t>
            </a:r>
            <a:r>
              <a:rPr lang="fr-CA" sz="2300" dirty="0"/>
              <a:t> - 5,0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(3) </a:t>
            </a:r>
            <a:r>
              <a:rPr lang="fr-CA" sz="2300" dirty="0" err="1"/>
              <a:t>Kern</a:t>
            </a:r>
            <a:r>
              <a:rPr lang="fr-CA" sz="2300" dirty="0"/>
              <a:t> - 4,0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(4) </a:t>
            </a:r>
            <a:r>
              <a:rPr lang="fr-CA" sz="2300" dirty="0" smtClean="0"/>
              <a:t>Monterey</a:t>
            </a:r>
            <a:r>
              <a:rPr lang="fr-CA" sz="2000" dirty="0"/>
              <a:t> - </a:t>
            </a:r>
            <a:r>
              <a:rPr lang="fr-CA" sz="2300" dirty="0" smtClean="0"/>
              <a:t>3,8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(5) </a:t>
            </a:r>
            <a:r>
              <a:rPr lang="fr-CA" sz="2300" dirty="0" smtClean="0"/>
              <a:t>Merced</a:t>
            </a:r>
            <a:r>
              <a:rPr lang="fr-CA" sz="2000" dirty="0"/>
              <a:t> - </a:t>
            </a:r>
            <a:r>
              <a:rPr lang="fr-CA" sz="2300" dirty="0" smtClean="0"/>
              <a:t>2,9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(6) </a:t>
            </a:r>
            <a:r>
              <a:rPr lang="fr-CA" sz="2300" dirty="0" err="1" smtClean="0"/>
              <a:t>Stanislaus</a:t>
            </a:r>
            <a:r>
              <a:rPr lang="fr-CA" sz="2000" dirty="0"/>
              <a:t> - </a:t>
            </a:r>
            <a:r>
              <a:rPr lang="fr-CA" sz="2300" dirty="0" smtClean="0"/>
              <a:t>2,5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(7) San </a:t>
            </a:r>
            <a:r>
              <a:rPr lang="fr-CA" sz="2300" dirty="0"/>
              <a:t>Joaquin - 2,1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(8) </a:t>
            </a:r>
            <a:r>
              <a:rPr lang="fr-CA" sz="2300" dirty="0"/>
              <a:t>Kings - 1,7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(9) </a:t>
            </a:r>
            <a:r>
              <a:rPr lang="fr-CA" sz="2300" dirty="0"/>
              <a:t>Imperial - 1,6 </a:t>
            </a:r>
            <a:r>
              <a:rPr lang="fr-CA" sz="2300" dirty="0" smtClean="0"/>
              <a:t>milliards $</a:t>
            </a:r>
            <a:endParaRPr lang="fr-CA" sz="2300" dirty="0"/>
          </a:p>
          <a:p>
            <a:pPr>
              <a:buFont typeface="Wingdings" pitchFamily="2" charset="2"/>
              <a:buChar char="v"/>
            </a:pPr>
            <a:r>
              <a:rPr lang="fr-CA" sz="2300" dirty="0"/>
              <a:t>(10) </a:t>
            </a:r>
            <a:r>
              <a:rPr lang="fr-CA" sz="2300" dirty="0"/>
              <a:t>Ventura - 1,6 </a:t>
            </a:r>
            <a:r>
              <a:rPr lang="fr-CA" sz="2300" dirty="0" smtClean="0"/>
              <a:t>milliards $</a:t>
            </a:r>
            <a:endParaRPr lang="fr-CA" sz="23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1844824"/>
            <a:ext cx="3024336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A" sz="1600" dirty="0" smtClean="0"/>
              <a:t>Tous les comtés de la Californie ont rapporté une hausse globale de 2,9% de la valeur totale des produits par rapport à l’année dernière. Le champion des comtés, Fresno, a révélé une hausse de la production de 6,1%, pour un total supérieur à 5,5 milliards de dollars. Le comté de </a:t>
            </a:r>
            <a:r>
              <a:rPr lang="fr-CA" sz="1600" dirty="0" err="1" smtClean="0"/>
              <a:t>Tulare</a:t>
            </a:r>
            <a:r>
              <a:rPr lang="fr-CA" sz="1600" dirty="0" smtClean="0"/>
              <a:t> s’est classé deuxième avec une valeur produite de 5 milliards de dollars, soit 3% de plus que l’an dernier. Le comté de </a:t>
            </a:r>
            <a:r>
              <a:rPr lang="fr-CA" sz="1600" dirty="0" err="1" smtClean="0"/>
              <a:t>Kern</a:t>
            </a:r>
            <a:r>
              <a:rPr lang="fr-CA" sz="1600" dirty="0" smtClean="0"/>
              <a:t> a produit 4 milliards de dollars, soit une hausse de 1,4%.</a:t>
            </a:r>
          </a:p>
          <a:p>
            <a:pPr marL="0" indent="0">
              <a:buNone/>
            </a:pPr>
            <a:endParaRPr lang="fr-CA" dirty="0"/>
          </a:p>
        </p:txBody>
      </p:sp>
      <p:sp>
        <p:nvSpPr>
          <p:cNvPr id="5" name="Rectangle 4"/>
          <p:cNvSpPr/>
          <p:nvPr/>
        </p:nvSpPr>
        <p:spPr>
          <a:xfrm>
            <a:off x="395536" y="1268760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2400" dirty="0" smtClean="0"/>
              <a:t>Meilleurs comtés</a:t>
            </a:r>
            <a:endParaRPr lang="fr-CA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dirty="0"/>
              <a:t>Fresno </a:t>
            </a:r>
            <a:br>
              <a:rPr lang="fr-CA" dirty="0"/>
            </a:br>
            <a:r>
              <a:rPr lang="fr-CA" dirty="0"/>
              <a:t>Production agricole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9176182"/>
              </p:ext>
            </p:extLst>
          </p:nvPr>
        </p:nvGraphicFramePr>
        <p:xfrm>
          <a:off x="457200" y="1940258"/>
          <a:ext cx="81534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0"/>
                <a:gridCol w="4076700"/>
              </a:tblGrid>
              <a:tr h="37084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Produit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Valeur en </a:t>
                      </a:r>
                      <a:r>
                        <a:rPr lang="fr-CA" baseline="0" noProof="0" dirty="0" smtClean="0"/>
                        <a:t> millions  de  dollars</a:t>
                      </a:r>
                      <a:endParaRPr lang="fr-CA" noProof="0" dirty="0"/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Raisin</a:t>
                      </a:r>
                      <a:endParaRPr lang="fr-C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587 millions</a:t>
                      </a:r>
                      <a:endParaRPr lang="fr-CA" noProof="0" dirty="0"/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 dirty="0"/>
                        <a:t>Coton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404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 dirty="0"/>
                        <a:t>Tomates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411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Amandes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390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Lait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312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Bétail et veaux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302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Poulet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256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Oignons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232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Oranges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/>
                        <a:t>201 millions</a:t>
                      </a:r>
                    </a:p>
                  </a:txBody>
                  <a:tcPr/>
                </a:tc>
              </a:tr>
              <a:tr h="324818">
                <a:tc>
                  <a:txBody>
                    <a:bodyPr/>
                    <a:lstStyle/>
                    <a:p>
                      <a:r>
                        <a:rPr lang="fr-CA" noProof="0"/>
                        <a:t>Pêches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noProof="0" dirty="0"/>
                        <a:t>187 millions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Industrie du bois en Californie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noProof="1" smtClean="0"/>
              <a:t>Plus de forêts que tout autre état sauf l’Alaska</a:t>
            </a:r>
          </a:p>
          <a:p>
            <a:r>
              <a:rPr lang="fr-CA" noProof="1" smtClean="0"/>
              <a:t>Produit chaque année deux milliards de pmp (pieds mesure de planche), soit assez pour bâtir 132 000 maisons </a:t>
            </a:r>
          </a:p>
          <a:p>
            <a:r>
              <a:rPr lang="fr-CA" noProof="1" smtClean="0"/>
              <a:t>Troisième producteur national</a:t>
            </a:r>
            <a:endParaRPr lang="fr-CA" noProof="1" smtClean="0"/>
          </a:p>
          <a:p>
            <a:r>
              <a:rPr lang="fr-CA" noProof="1" smtClean="0"/>
              <a:t>Fournit plus de 97% de la demande en bois de la Californie</a:t>
            </a:r>
            <a:endParaRPr lang="fr-CA" noProof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Principaux comtés producteurs de bois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fr-CA" dirty="0"/>
              <a:t>Humboldt </a:t>
            </a:r>
          </a:p>
          <a:p>
            <a:pPr lvl="1"/>
            <a:r>
              <a:rPr lang="fr-CA" dirty="0" smtClean="0"/>
              <a:t>233 millions $</a:t>
            </a:r>
            <a:endParaRPr lang="fr-CA" dirty="0"/>
          </a:p>
          <a:p>
            <a:pPr>
              <a:buFont typeface="Wingdings" pitchFamily="2" charset="2"/>
              <a:buChar char="v"/>
            </a:pPr>
            <a:r>
              <a:rPr lang="fr-CA" dirty="0" err="1"/>
              <a:t>Siskiyou</a:t>
            </a:r>
            <a:r>
              <a:rPr lang="fr-CA" dirty="0"/>
              <a:t> </a:t>
            </a:r>
          </a:p>
          <a:p>
            <a:pPr lvl="1"/>
            <a:r>
              <a:rPr lang="fr-CA" dirty="0" smtClean="0"/>
              <a:t>155 millions $</a:t>
            </a:r>
            <a:endParaRPr lang="fr-CA" dirty="0"/>
          </a:p>
          <a:p>
            <a:pPr>
              <a:buFont typeface="Wingdings" pitchFamily="2" charset="2"/>
              <a:buChar char="v"/>
            </a:pPr>
            <a:r>
              <a:rPr lang="fr-CA" dirty="0" err="1"/>
              <a:t>Mendocino</a:t>
            </a:r>
            <a:r>
              <a:rPr lang="fr-CA" dirty="0"/>
              <a:t> </a:t>
            </a:r>
          </a:p>
          <a:p>
            <a:pPr lvl="1"/>
            <a:r>
              <a:rPr lang="fr-CA" dirty="0"/>
              <a:t>167 </a:t>
            </a:r>
            <a:r>
              <a:rPr lang="fr-CA" dirty="0" smtClean="0"/>
              <a:t>millions $</a:t>
            </a:r>
            <a:endParaRPr lang="fr-CA" dirty="0"/>
          </a:p>
          <a:p>
            <a:pPr>
              <a:buFont typeface="Wingdings" pitchFamily="2" charset="2"/>
              <a:buChar char="v"/>
            </a:pPr>
            <a:r>
              <a:rPr lang="fr-CA" dirty="0" err="1"/>
              <a:t>Shasta</a:t>
            </a:r>
            <a:r>
              <a:rPr lang="fr-CA" dirty="0"/>
              <a:t> </a:t>
            </a:r>
          </a:p>
          <a:p>
            <a:pPr lvl="1"/>
            <a:r>
              <a:rPr lang="fr-CA" dirty="0" smtClean="0"/>
              <a:t>110 millions $</a:t>
            </a:r>
            <a:endParaRPr lang="fr-CA" dirty="0"/>
          </a:p>
          <a:p>
            <a:pPr>
              <a:buFont typeface="Wingdings" pitchFamily="2" charset="2"/>
              <a:buChar char="v"/>
            </a:pPr>
            <a:r>
              <a:rPr lang="fr-CA" dirty="0"/>
              <a:t>Plumas </a:t>
            </a:r>
          </a:p>
          <a:p>
            <a:pPr lvl="1"/>
            <a:r>
              <a:rPr lang="fr-CA" dirty="0" smtClean="0"/>
              <a:t>68 millions $</a:t>
            </a:r>
            <a:endParaRPr lang="fr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</TotalTime>
  <Words>373</Words>
  <Application>Microsoft Office PowerPoint</Application>
  <PresentationFormat>Affichage à l'écran (4:3)</PresentationFormat>
  <Paragraphs>65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Promenade</vt:lpstr>
      <vt:lpstr>sommaire des comtés agricoles de Californie</vt:lpstr>
      <vt:lpstr>Les 10 productions dominantes</vt:lpstr>
      <vt:lpstr>SOMMAIRE des meilleurs comtés par produit</vt:lpstr>
      <vt:lpstr>Fresno  Production agricole</vt:lpstr>
      <vt:lpstr>Industrie du bois en Californie</vt:lpstr>
      <vt:lpstr>Principaux comtés producteurs de bois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Californie Agriculture en 2010</dc:title>
  <dc:creator>Votre nom</dc:creator>
  <cp:lastModifiedBy>Michèle Simond</cp:lastModifiedBy>
  <cp:revision>14</cp:revision>
  <dcterms:created xsi:type="dcterms:W3CDTF">2007-07-25T16:57:03Z</dcterms:created>
  <dcterms:modified xsi:type="dcterms:W3CDTF">2011-03-21T13:20:19Z</dcterms:modified>
</cp:coreProperties>
</file>